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4" r:id="rId1"/>
  </p:sldMasterIdLst>
  <p:sldIdLst>
    <p:sldId id="256" r:id="rId2"/>
    <p:sldId id="277" r:id="rId3"/>
    <p:sldId id="257" r:id="rId4"/>
    <p:sldId id="258" r:id="rId5"/>
    <p:sldId id="259" r:id="rId6"/>
    <p:sldId id="260" r:id="rId7"/>
    <p:sldId id="261" r:id="rId8"/>
    <p:sldId id="262" r:id="rId9"/>
    <p:sldId id="263" r:id="rId10"/>
    <p:sldId id="264" r:id="rId11"/>
    <p:sldId id="265" r:id="rId12"/>
    <p:sldId id="268" r:id="rId13"/>
    <p:sldId id="266" r:id="rId14"/>
    <p:sldId id="267" r:id="rId15"/>
    <p:sldId id="269" r:id="rId16"/>
    <p:sldId id="270" r:id="rId17"/>
    <p:sldId id="279" r:id="rId18"/>
    <p:sldId id="271" r:id="rId19"/>
    <p:sldId id="272" r:id="rId20"/>
    <p:sldId id="278" r:id="rId21"/>
    <p:sldId id="273" r:id="rId22"/>
    <p:sldId id="274" r:id="rId23"/>
    <p:sldId id="276" r:id="rId24"/>
    <p:sldId id="280" r:id="rId25"/>
    <p:sldId id="275"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92" autoAdjust="0"/>
    <p:restoredTop sz="94660"/>
  </p:normalViewPr>
  <p:slideViewPr>
    <p:cSldViewPr snapToGrid="0">
      <p:cViewPr varScale="1">
        <p:scale>
          <a:sx n="77" d="100"/>
          <a:sy n="77" d="100"/>
        </p:scale>
        <p:origin x="72" y="19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jpg>
</file>

<file path=ppt/media/image3.jp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71013EF0-DCB5-41FD-8750-936339982166}" type="datetimeFigureOut">
              <a:rPr lang="en-US" smtClean="0"/>
              <a:t>4/4/2023</a:t>
            </a:fld>
            <a:endParaRPr lang="en-US"/>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7BA95227-6A16-4E8E-A554-BEE8EF157D42}" type="slidenum">
              <a:rPr lang="en-US" smtClean="0"/>
              <a:t>‹#›</a:t>
            </a:fld>
            <a:endParaRPr lang="en-US"/>
          </a:p>
        </p:txBody>
      </p:sp>
    </p:spTree>
    <p:extLst>
      <p:ext uri="{BB962C8B-B14F-4D97-AF65-F5344CB8AC3E}">
        <p14:creationId xmlns:p14="http://schemas.microsoft.com/office/powerpoint/2010/main" val="25255714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013EF0-DCB5-41FD-8750-936339982166}" type="datetimeFigureOut">
              <a:rPr lang="en-US" smtClean="0"/>
              <a:t>4/4/2023</a:t>
            </a:fld>
            <a:endParaRPr lang="en-US"/>
          </a:p>
        </p:txBody>
      </p:sp>
      <p:sp>
        <p:nvSpPr>
          <p:cNvPr id="6" name="Footer Placeholder 5"/>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3569561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1013EF0-DCB5-41FD-8750-936339982166}"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14387583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1013EF0-DCB5-41FD-8750-936339982166}"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4208361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013EF0-DCB5-41FD-8750-936339982166}"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710771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1013EF0-DCB5-41FD-8750-936339982166}" type="datetimeFigureOut">
              <a:rPr lang="en-US" smtClean="0"/>
              <a:t>4/4/2023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36544207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71013EF0-DCB5-41FD-8750-936339982166}" type="datetimeFigureOut">
              <a:rPr lang="en-US" smtClean="0"/>
              <a:t>4/4/2023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35502386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13EF0-DCB5-41FD-8750-936339982166}"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25481686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13EF0-DCB5-41FD-8750-936339982166}"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7091756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013EF0-DCB5-41FD-8750-936339982166}"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1597599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013EF0-DCB5-41FD-8750-936339982166}" type="datetimeFigureOut">
              <a:rPr lang="en-US" smtClean="0"/>
              <a:t>4/4/2023</a:t>
            </a:fld>
            <a:endParaRPr lang="en-US"/>
          </a:p>
        </p:txBody>
      </p:sp>
      <p:sp>
        <p:nvSpPr>
          <p:cNvPr id="5" name="Footer Placeholder 4"/>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2287959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1013EF0-DCB5-41FD-8750-936339982166}" type="datetimeFigureOut">
              <a:rPr lang="en-US" smtClean="0"/>
              <a:t>4/4/2023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136567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1013EF0-DCB5-41FD-8750-936339982166}" type="datetimeFigureOut">
              <a:rPr lang="en-US" smtClean="0"/>
              <a:t>4/4/2023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1637637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1013EF0-DCB5-41FD-8750-936339982166}" type="datetimeFigureOut">
              <a:rPr lang="en-US" smtClean="0"/>
              <a:t>4/4/2023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3348947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013EF0-DCB5-41FD-8750-936339982166}" type="datetimeFigureOut">
              <a:rPr lang="en-US" smtClean="0"/>
              <a:t>4/4/2023</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20112282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013EF0-DCB5-41FD-8750-936339982166}" type="datetimeFigureOut">
              <a:rPr lang="en-US" smtClean="0"/>
              <a:t>4/4/2023</a:t>
            </a:fld>
            <a:endParaRPr lang="en-US"/>
          </a:p>
        </p:txBody>
      </p:sp>
      <p:sp>
        <p:nvSpPr>
          <p:cNvPr id="6" name="Footer Placeholder 5"/>
          <p:cNvSpPr>
            <a:spLocks noGrp="1"/>
          </p:cNvSpPr>
          <p:nvPr>
            <p:ph type="ftr" sz="quarter" idx="11"/>
          </p:nvPr>
        </p:nvSpPr>
        <p:spPr/>
        <p:txBody>
          <a:bodyPr/>
          <a:lstStyle/>
          <a:p>
            <a:endParaRPr lang="en-US"/>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17568208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013EF0-DCB5-41FD-8750-936339982166}" type="datetimeFigureOut">
              <a:rPr lang="en-US" smtClean="0"/>
              <a:t>4/4/2023</a:t>
            </a:fld>
            <a:endParaRPr lang="en-US"/>
          </a:p>
        </p:txBody>
      </p:sp>
      <p:sp>
        <p:nvSpPr>
          <p:cNvPr id="6" name="Footer Placeholder 5"/>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BA95227-6A16-4E8E-A554-BEE8EF157D42}" type="slidenum">
              <a:rPr lang="en-US" smtClean="0"/>
              <a:t>‹#›</a:t>
            </a:fld>
            <a:endParaRPr lang="en-US"/>
          </a:p>
        </p:txBody>
      </p:sp>
    </p:spTree>
    <p:extLst>
      <p:ext uri="{BB962C8B-B14F-4D97-AF65-F5344CB8AC3E}">
        <p14:creationId xmlns:p14="http://schemas.microsoft.com/office/powerpoint/2010/main" val="4075702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71013EF0-DCB5-41FD-8750-936339982166}" type="datetimeFigureOut">
              <a:rPr lang="en-US" smtClean="0"/>
              <a:t>4/4/2023</a:t>
            </a:fld>
            <a:endParaRPr lang="en-US"/>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7BA95227-6A16-4E8E-A554-BEE8EF157D42}" type="slidenum">
              <a:rPr lang="en-US" smtClean="0"/>
              <a:t>‹#›</a:t>
            </a:fld>
            <a:endParaRPr lang="en-US"/>
          </a:p>
        </p:txBody>
      </p:sp>
    </p:spTree>
    <p:extLst>
      <p:ext uri="{BB962C8B-B14F-4D97-AF65-F5344CB8AC3E}">
        <p14:creationId xmlns:p14="http://schemas.microsoft.com/office/powerpoint/2010/main" val="744328415"/>
      </p:ext>
    </p:extLst>
  </p:cSld>
  <p:clrMap bg1="lt1" tx1="dk1" bg2="lt2" tx2="dk2" accent1="accent1" accent2="accent2" accent3="accent3" accent4="accent4" accent5="accent5" accent6="accent6" hlink="hlink" folHlink="folHlink"/>
  <p:sldLayoutIdLst>
    <p:sldLayoutId id="2147483915" r:id="rId1"/>
    <p:sldLayoutId id="2147483916" r:id="rId2"/>
    <p:sldLayoutId id="2147483917" r:id="rId3"/>
    <p:sldLayoutId id="2147483918" r:id="rId4"/>
    <p:sldLayoutId id="2147483919" r:id="rId5"/>
    <p:sldLayoutId id="2147483920" r:id="rId6"/>
    <p:sldLayoutId id="2147483921" r:id="rId7"/>
    <p:sldLayoutId id="2147483922" r:id="rId8"/>
    <p:sldLayoutId id="2147483923" r:id="rId9"/>
    <p:sldLayoutId id="2147483924" r:id="rId10"/>
    <p:sldLayoutId id="2147483925" r:id="rId11"/>
    <p:sldLayoutId id="2147483926" r:id="rId12"/>
    <p:sldLayoutId id="2147483927" r:id="rId13"/>
    <p:sldLayoutId id="2147483928" r:id="rId14"/>
    <p:sldLayoutId id="2147483929" r:id="rId15"/>
    <p:sldLayoutId id="2147483930" r:id="rId16"/>
    <p:sldLayoutId id="214748393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prakitmohal/presentations/blob/main/Are%20Credit%20Card%20Point%20Programs%20Worth%20It.pptx"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onemileatatime.com/guides/value-miles-points/"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thepointsguy.com/"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uscreditcardguide.com/wings-points-points-miles-transfer-chart-amex-chase-citi-spg-marriott/" TargetMode="External"/><Relationship Id="rId2" Type="http://schemas.openxmlformats.org/officeDocument/2006/relationships/hyperlink" Target="https://www.awardhacker.com/"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9FC5F-65C4-4380-95AD-B4451E0B35DA}"/>
              </a:ext>
            </a:extLst>
          </p:cNvPr>
          <p:cNvSpPr>
            <a:spLocks noGrp="1"/>
          </p:cNvSpPr>
          <p:nvPr>
            <p:ph type="ctrTitle"/>
          </p:nvPr>
        </p:nvSpPr>
        <p:spPr/>
        <p:txBody>
          <a:bodyPr/>
          <a:lstStyle/>
          <a:p>
            <a:r>
              <a:rPr lang="en-US" sz="5400" dirty="0">
                <a:solidFill>
                  <a:srgbClr val="FFFFFF"/>
                </a:solidFill>
              </a:rPr>
              <a:t>Are Credit Card Point Programs Worth it?</a:t>
            </a:r>
            <a:endParaRPr lang="en-US" dirty="0"/>
          </a:p>
        </p:txBody>
      </p:sp>
      <p:sp>
        <p:nvSpPr>
          <p:cNvPr id="3" name="Subtitle 2">
            <a:extLst>
              <a:ext uri="{FF2B5EF4-FFF2-40B4-BE49-F238E27FC236}">
                <a16:creationId xmlns:a16="http://schemas.microsoft.com/office/drawing/2014/main" id="{10FBF688-C161-48ED-BBF8-4E737B97AD9B}"/>
              </a:ext>
            </a:extLst>
          </p:cNvPr>
          <p:cNvSpPr>
            <a:spLocks noGrp="1"/>
          </p:cNvSpPr>
          <p:nvPr>
            <p:ph type="subTitle" idx="1"/>
          </p:nvPr>
        </p:nvSpPr>
        <p:spPr>
          <a:xfrm>
            <a:off x="1154955" y="4927009"/>
            <a:ext cx="8825658" cy="861420"/>
          </a:xfrm>
        </p:spPr>
        <p:txBody>
          <a:bodyPr>
            <a:normAutofit fontScale="77500" lnSpcReduction="20000"/>
          </a:bodyPr>
          <a:lstStyle/>
          <a:p>
            <a:r>
              <a:rPr lang="en-US" dirty="0"/>
              <a:t>Prakit Mohal</a:t>
            </a:r>
          </a:p>
          <a:p>
            <a:r>
              <a:rPr lang="en-US" dirty="0"/>
              <a:t>Originally Presented April 1, 2022</a:t>
            </a:r>
          </a:p>
          <a:p>
            <a:r>
              <a:rPr lang="en-US" dirty="0"/>
              <a:t>Updated April 4, 2023</a:t>
            </a:r>
          </a:p>
        </p:txBody>
      </p:sp>
    </p:spTree>
    <p:extLst>
      <p:ext uri="{BB962C8B-B14F-4D97-AF65-F5344CB8AC3E}">
        <p14:creationId xmlns:p14="http://schemas.microsoft.com/office/powerpoint/2010/main" val="3369320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7260E-E7A1-4DAB-B161-52C92D593059}"/>
              </a:ext>
            </a:extLst>
          </p:cNvPr>
          <p:cNvSpPr>
            <a:spLocks noGrp="1"/>
          </p:cNvSpPr>
          <p:nvPr>
            <p:ph type="title"/>
          </p:nvPr>
        </p:nvSpPr>
        <p:spPr/>
        <p:txBody>
          <a:bodyPr/>
          <a:lstStyle/>
          <a:p>
            <a:r>
              <a:rPr lang="en-US" dirty="0"/>
              <a:t>I want to do this what’s the easiest way?</a:t>
            </a:r>
          </a:p>
        </p:txBody>
      </p:sp>
      <p:sp>
        <p:nvSpPr>
          <p:cNvPr id="3" name="Content Placeholder 2">
            <a:extLst>
              <a:ext uri="{FF2B5EF4-FFF2-40B4-BE49-F238E27FC236}">
                <a16:creationId xmlns:a16="http://schemas.microsoft.com/office/drawing/2014/main" id="{ECA861DA-2996-46EA-92B2-5F1364A5CBAF}"/>
              </a:ext>
            </a:extLst>
          </p:cNvPr>
          <p:cNvSpPr>
            <a:spLocks noGrp="1"/>
          </p:cNvSpPr>
          <p:nvPr>
            <p:ph idx="1"/>
          </p:nvPr>
        </p:nvSpPr>
        <p:spPr/>
        <p:txBody>
          <a:bodyPr/>
          <a:lstStyle/>
          <a:p>
            <a:r>
              <a:rPr lang="en-US" dirty="0"/>
              <a:t>Get a Capital One Venture X card ($395 annual fee)</a:t>
            </a:r>
          </a:p>
          <a:p>
            <a:pPr lvl="1"/>
            <a:r>
              <a:rPr lang="en-US" dirty="0"/>
              <a:t>Features</a:t>
            </a:r>
          </a:p>
          <a:p>
            <a:pPr lvl="2"/>
            <a:r>
              <a:rPr lang="en-US" dirty="0"/>
              <a:t>75,000 point welcome bonus with $4,000 of spend </a:t>
            </a:r>
          </a:p>
          <a:p>
            <a:pPr lvl="2"/>
            <a:r>
              <a:rPr lang="en-US" dirty="0"/>
              <a:t>$300 travel credit</a:t>
            </a:r>
          </a:p>
          <a:p>
            <a:pPr lvl="2"/>
            <a:r>
              <a:rPr lang="en-US" dirty="0"/>
              <a:t>Global Entry fee credit</a:t>
            </a:r>
          </a:p>
          <a:p>
            <a:pPr lvl="2"/>
            <a:r>
              <a:rPr lang="en-US" dirty="0"/>
              <a:t>Priority Pass and Capital One airport lounge access</a:t>
            </a:r>
          </a:p>
          <a:p>
            <a:pPr lvl="2"/>
            <a:r>
              <a:rPr lang="en-US" dirty="0"/>
              <a:t>2% points on all purchases</a:t>
            </a:r>
          </a:p>
          <a:p>
            <a:pPr lvl="2"/>
            <a:r>
              <a:rPr lang="en-US" dirty="0"/>
              <a:t>10,000 bonus points/year</a:t>
            </a:r>
          </a:p>
          <a:p>
            <a:pPr lvl="1"/>
            <a:r>
              <a:rPr lang="en-US" dirty="0"/>
              <a:t>If you put $47,000 of spend on a credit card that’s 104,000 points earned per year excluding the welcome bonus</a:t>
            </a:r>
          </a:p>
        </p:txBody>
      </p:sp>
    </p:spTree>
    <p:extLst>
      <p:ext uri="{BB962C8B-B14F-4D97-AF65-F5344CB8AC3E}">
        <p14:creationId xmlns:p14="http://schemas.microsoft.com/office/powerpoint/2010/main" val="38695013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2E8CE-53A7-4B56-A4A6-8EAEC88CD7B7}"/>
              </a:ext>
            </a:extLst>
          </p:cNvPr>
          <p:cNvSpPr>
            <a:spLocks noGrp="1"/>
          </p:cNvSpPr>
          <p:nvPr>
            <p:ph type="title"/>
          </p:nvPr>
        </p:nvSpPr>
        <p:spPr/>
        <p:txBody>
          <a:bodyPr/>
          <a:lstStyle/>
          <a:p>
            <a:r>
              <a:rPr lang="en-US" dirty="0"/>
              <a:t>What do I do with these points?</a:t>
            </a:r>
          </a:p>
        </p:txBody>
      </p:sp>
      <p:sp>
        <p:nvSpPr>
          <p:cNvPr id="3" name="Content Placeholder 2">
            <a:extLst>
              <a:ext uri="{FF2B5EF4-FFF2-40B4-BE49-F238E27FC236}">
                <a16:creationId xmlns:a16="http://schemas.microsoft.com/office/drawing/2014/main" id="{FBBCACCD-A296-441D-9042-80474B27B430}"/>
              </a:ext>
            </a:extLst>
          </p:cNvPr>
          <p:cNvSpPr>
            <a:spLocks noGrp="1"/>
          </p:cNvSpPr>
          <p:nvPr>
            <p:ph idx="1"/>
          </p:nvPr>
        </p:nvSpPr>
        <p:spPr/>
        <p:txBody>
          <a:bodyPr/>
          <a:lstStyle/>
          <a:p>
            <a:r>
              <a:rPr lang="en-US" dirty="0"/>
              <a:t>You could transfer 70,000 to Air Canada for a one way business class ticket to Europe on United and Air Canada</a:t>
            </a:r>
          </a:p>
          <a:p>
            <a:pPr lvl="1"/>
            <a:r>
              <a:rPr lang="en-US" dirty="0"/>
              <a:t>A value of 2.1</a:t>
            </a:r>
            <a:r>
              <a:rPr lang="en-US" b="0" i="0" dirty="0">
                <a:solidFill>
                  <a:srgbClr val="000000"/>
                </a:solidFill>
                <a:effectLst/>
                <a:latin typeface="Arial" panose="020B0604020202020204" pitchFamily="34" charset="0"/>
              </a:rPr>
              <a:t>¢ / point</a:t>
            </a:r>
            <a:endParaRPr lang="en-US" dirty="0"/>
          </a:p>
          <a:p>
            <a:r>
              <a:rPr lang="en-US" dirty="0"/>
              <a:t>You could transfer 104,000 to British Airways to book 4 round trip economy class tickets from Los Angeles to New York on American Airlines</a:t>
            </a:r>
          </a:p>
          <a:p>
            <a:pPr lvl="1"/>
            <a:r>
              <a:rPr lang="en-US" dirty="0"/>
              <a:t>Assuming a round trip ticket is $500 that’s about 1.9</a:t>
            </a:r>
            <a:r>
              <a:rPr lang="en-US" b="0" i="0" dirty="0">
                <a:solidFill>
                  <a:srgbClr val="000000"/>
                </a:solidFill>
                <a:effectLst/>
                <a:latin typeface="Arial" panose="020B0604020202020204" pitchFamily="34" charset="0"/>
              </a:rPr>
              <a:t>¢ / point</a:t>
            </a:r>
            <a:endParaRPr lang="en-US" dirty="0"/>
          </a:p>
          <a:p>
            <a:endParaRPr lang="en-US" dirty="0"/>
          </a:p>
        </p:txBody>
      </p:sp>
    </p:spTree>
    <p:extLst>
      <p:ext uri="{BB962C8B-B14F-4D97-AF65-F5344CB8AC3E}">
        <p14:creationId xmlns:p14="http://schemas.microsoft.com/office/powerpoint/2010/main" val="3766173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86D50-2644-4E67-B268-CA4E249614CE}"/>
              </a:ext>
            </a:extLst>
          </p:cNvPr>
          <p:cNvSpPr>
            <a:spLocks noGrp="1"/>
          </p:cNvSpPr>
          <p:nvPr>
            <p:ph type="title"/>
          </p:nvPr>
        </p:nvSpPr>
        <p:spPr/>
        <p:txBody>
          <a:bodyPr/>
          <a:lstStyle/>
          <a:p>
            <a:r>
              <a:rPr lang="en-US" dirty="0"/>
              <a:t>What wild world is this that I send my miles to British Airways to fly American</a:t>
            </a:r>
          </a:p>
        </p:txBody>
      </p:sp>
      <p:sp>
        <p:nvSpPr>
          <p:cNvPr id="3" name="Content Placeholder 2">
            <a:extLst>
              <a:ext uri="{FF2B5EF4-FFF2-40B4-BE49-F238E27FC236}">
                <a16:creationId xmlns:a16="http://schemas.microsoft.com/office/drawing/2014/main" id="{27C22DE6-AE53-41CA-AFCC-1A7A598FEFF2}"/>
              </a:ext>
            </a:extLst>
          </p:cNvPr>
          <p:cNvSpPr>
            <a:spLocks noGrp="1"/>
          </p:cNvSpPr>
          <p:nvPr>
            <p:ph idx="1"/>
          </p:nvPr>
        </p:nvSpPr>
        <p:spPr/>
        <p:txBody>
          <a:bodyPr/>
          <a:lstStyle/>
          <a:p>
            <a:r>
              <a:rPr lang="en-US" dirty="0"/>
              <a:t>Airline Alliances!</a:t>
            </a:r>
          </a:p>
          <a:p>
            <a:pPr lvl="1"/>
            <a:r>
              <a:rPr lang="en-US" dirty="0"/>
              <a:t>Star Alliance (Air Canada, ANA, Lufthansa, United)</a:t>
            </a:r>
          </a:p>
          <a:p>
            <a:pPr lvl="1"/>
            <a:r>
              <a:rPr lang="en-US" dirty="0" err="1"/>
              <a:t>Oneworld</a:t>
            </a:r>
            <a:r>
              <a:rPr lang="en-US" dirty="0"/>
              <a:t> (American, Alaska, British Airways, Cathay Pacific)</a:t>
            </a:r>
          </a:p>
          <a:p>
            <a:pPr lvl="1"/>
            <a:r>
              <a:rPr lang="en-US" dirty="0"/>
              <a:t>SkyTeam (Air France, Delta, KLM, Virgin)</a:t>
            </a:r>
          </a:p>
          <a:p>
            <a:r>
              <a:rPr lang="en-US" dirty="0"/>
              <a:t>Some airlines have partners outside their alliance (ANA/Virgin, United/Emirates)</a:t>
            </a:r>
          </a:p>
          <a:p>
            <a:r>
              <a:rPr lang="en-US" dirty="0"/>
              <a:t>Not all airlines transfer to all partners in their alliance but it’s a good guess of what airlines you can expect to be on</a:t>
            </a:r>
          </a:p>
        </p:txBody>
      </p:sp>
    </p:spTree>
    <p:extLst>
      <p:ext uri="{BB962C8B-B14F-4D97-AF65-F5344CB8AC3E}">
        <p14:creationId xmlns:p14="http://schemas.microsoft.com/office/powerpoint/2010/main" val="1590719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12C16-F216-48DC-A60E-9EBEF11F8EF6}"/>
              </a:ext>
            </a:extLst>
          </p:cNvPr>
          <p:cNvSpPr>
            <a:spLocks noGrp="1"/>
          </p:cNvSpPr>
          <p:nvPr>
            <p:ph type="title"/>
          </p:nvPr>
        </p:nvSpPr>
        <p:spPr/>
        <p:txBody>
          <a:bodyPr/>
          <a:lstStyle/>
          <a:p>
            <a:r>
              <a:rPr lang="en-US" sz="2800" dirty="0"/>
              <a:t>That wasn’t so bad what are some other options?</a:t>
            </a:r>
          </a:p>
        </p:txBody>
      </p:sp>
      <p:sp>
        <p:nvSpPr>
          <p:cNvPr id="3" name="Content Placeholder 2">
            <a:extLst>
              <a:ext uri="{FF2B5EF4-FFF2-40B4-BE49-F238E27FC236}">
                <a16:creationId xmlns:a16="http://schemas.microsoft.com/office/drawing/2014/main" id="{01806859-6CE7-4437-A9E2-3A92F5DDCC14}"/>
              </a:ext>
            </a:extLst>
          </p:cNvPr>
          <p:cNvSpPr>
            <a:spLocks noGrp="1"/>
          </p:cNvSpPr>
          <p:nvPr>
            <p:ph idx="1"/>
          </p:nvPr>
        </p:nvSpPr>
        <p:spPr/>
        <p:txBody>
          <a:bodyPr>
            <a:normAutofit fontScale="85000" lnSpcReduction="20000"/>
          </a:bodyPr>
          <a:lstStyle/>
          <a:p>
            <a:r>
              <a:rPr lang="en-US" dirty="0"/>
              <a:t>If you’re a fan of Southwest and United you could use the Chase Trifecta to earn welcome bonuses and points</a:t>
            </a:r>
          </a:p>
          <a:p>
            <a:pPr lvl="1"/>
            <a:r>
              <a:rPr lang="en-US" dirty="0"/>
              <a:t>Pick one of the following (you’ll need one of these to transfer points)</a:t>
            </a:r>
          </a:p>
          <a:p>
            <a:pPr lvl="2"/>
            <a:r>
              <a:rPr lang="en-US" dirty="0"/>
              <a:t>Chase Sapphire Reserve ($550, includes lounge access, $300 travel credit, global entry credit, 3% cash back on dining and travel, 60k welcome bonus)</a:t>
            </a:r>
          </a:p>
          <a:p>
            <a:pPr lvl="2"/>
            <a:r>
              <a:rPr lang="en-US" dirty="0"/>
              <a:t>Chase Sapphire Preferred ($95, 3% on dining, 2% on travel, 60k welcome bonus)</a:t>
            </a:r>
          </a:p>
          <a:p>
            <a:pPr lvl="1"/>
            <a:r>
              <a:rPr lang="en-US" dirty="0"/>
              <a:t>Chase Freedom Unlimited (1.5% cash back on all categories)</a:t>
            </a:r>
          </a:p>
          <a:p>
            <a:pPr lvl="1"/>
            <a:r>
              <a:rPr lang="en-US" dirty="0"/>
              <a:t>Chase Freedom Flex (5% cash back on rotating categories)</a:t>
            </a:r>
          </a:p>
          <a:p>
            <a:r>
              <a:rPr lang="en-US" dirty="0"/>
              <a:t>I personally like this idea over getting a Capital One card because it’s a bit more work BUT United and Southwest have especially easy programs to understand (especially if you need to top up)</a:t>
            </a:r>
          </a:p>
          <a:p>
            <a:r>
              <a:rPr lang="en-US" dirty="0"/>
              <a:t>Both Capital One and Chase (and AMEX) work well if you like American Airlines (since all transfer to British Airways)</a:t>
            </a:r>
          </a:p>
          <a:p>
            <a:pPr lvl="1"/>
            <a:r>
              <a:rPr lang="en-US" dirty="0"/>
              <a:t>American somehow does not have a credit card transfer partner</a:t>
            </a:r>
          </a:p>
          <a:p>
            <a:pPr lvl="1"/>
            <a:endParaRPr lang="en-US" dirty="0"/>
          </a:p>
        </p:txBody>
      </p:sp>
    </p:spTree>
    <p:extLst>
      <p:ext uri="{BB962C8B-B14F-4D97-AF65-F5344CB8AC3E}">
        <p14:creationId xmlns:p14="http://schemas.microsoft.com/office/powerpoint/2010/main" val="10772940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CEFE4-10E2-491F-A4A4-D530FD84E94A}"/>
              </a:ext>
            </a:extLst>
          </p:cNvPr>
          <p:cNvSpPr>
            <a:spLocks noGrp="1"/>
          </p:cNvSpPr>
          <p:nvPr>
            <p:ph type="title"/>
          </p:nvPr>
        </p:nvSpPr>
        <p:spPr/>
        <p:txBody>
          <a:bodyPr/>
          <a:lstStyle/>
          <a:p>
            <a:r>
              <a:rPr lang="en-US" dirty="0"/>
              <a:t>I prefer to fly Delta</a:t>
            </a:r>
          </a:p>
        </p:txBody>
      </p:sp>
      <p:sp>
        <p:nvSpPr>
          <p:cNvPr id="3" name="Content Placeholder 2">
            <a:extLst>
              <a:ext uri="{FF2B5EF4-FFF2-40B4-BE49-F238E27FC236}">
                <a16:creationId xmlns:a16="http://schemas.microsoft.com/office/drawing/2014/main" id="{47D3F9DE-56BE-47CC-866C-7FFA8ECFB3A0}"/>
              </a:ext>
            </a:extLst>
          </p:cNvPr>
          <p:cNvSpPr>
            <a:spLocks noGrp="1"/>
          </p:cNvSpPr>
          <p:nvPr>
            <p:ph idx="1"/>
          </p:nvPr>
        </p:nvSpPr>
        <p:spPr/>
        <p:txBody>
          <a:bodyPr>
            <a:normAutofit fontScale="77500" lnSpcReduction="20000"/>
          </a:bodyPr>
          <a:lstStyle/>
          <a:p>
            <a:r>
              <a:rPr lang="en-US" dirty="0"/>
              <a:t>Amex Platinum ($695 annual fee, 150,000 welcome bonus) </a:t>
            </a:r>
          </a:p>
          <a:p>
            <a:pPr lvl="1"/>
            <a:r>
              <a:rPr lang="en-US" dirty="0"/>
              <a:t>5% back on air travel</a:t>
            </a:r>
          </a:p>
          <a:p>
            <a:pPr lvl="1"/>
            <a:r>
              <a:rPr lang="en-US" dirty="0"/>
              <a:t>Priority Pass, Centurion, and Delta </a:t>
            </a:r>
            <a:r>
              <a:rPr lang="en-US" dirty="0" err="1"/>
              <a:t>SkyClub</a:t>
            </a:r>
            <a:r>
              <a:rPr lang="en-US" dirty="0"/>
              <a:t> Access</a:t>
            </a:r>
          </a:p>
          <a:p>
            <a:pPr lvl="1"/>
            <a:r>
              <a:rPr lang="en-US" dirty="0"/>
              <a:t>$200 Airfare Credit</a:t>
            </a:r>
          </a:p>
          <a:p>
            <a:pPr lvl="1"/>
            <a:r>
              <a:rPr lang="en-US" dirty="0"/>
              <a:t>Status at Hilton and National Car Rental (free breakfast, upgraded cars)</a:t>
            </a:r>
          </a:p>
          <a:p>
            <a:pPr lvl="1"/>
            <a:r>
              <a:rPr lang="en-US" dirty="0"/>
              <a:t>There’s a bunch of other benefits which gives it a coupon book sort of feel</a:t>
            </a:r>
          </a:p>
          <a:p>
            <a:r>
              <a:rPr lang="en-US" dirty="0"/>
              <a:t>Amex Gold ($250 annual fee, 75,000 welcome bonus)</a:t>
            </a:r>
          </a:p>
          <a:p>
            <a:pPr lvl="1"/>
            <a:r>
              <a:rPr lang="en-US" dirty="0"/>
              <a:t>4% back on groceries and dining</a:t>
            </a:r>
          </a:p>
          <a:p>
            <a:pPr lvl="1"/>
            <a:r>
              <a:rPr lang="en-US" dirty="0"/>
              <a:t>$240 of dining credits/year</a:t>
            </a:r>
          </a:p>
          <a:p>
            <a:r>
              <a:rPr lang="en-US" dirty="0"/>
              <a:t>Both cards transfer to Delta</a:t>
            </a:r>
          </a:p>
          <a:p>
            <a:pPr lvl="1"/>
            <a:r>
              <a:rPr lang="en-US" dirty="0"/>
              <a:t>Delta doesn’t have a great reputation in the points world (they’re sometimes called </a:t>
            </a:r>
            <a:r>
              <a:rPr lang="en-US" dirty="0" err="1"/>
              <a:t>SkyPesos</a:t>
            </a:r>
            <a:r>
              <a:rPr lang="en-US" dirty="0"/>
              <a:t>) but there are sweet spots for </a:t>
            </a:r>
            <a:r>
              <a:rPr lang="en-US"/>
              <a:t>domestic travel</a:t>
            </a:r>
            <a:endParaRPr lang="en-US" dirty="0"/>
          </a:p>
        </p:txBody>
      </p:sp>
    </p:spTree>
    <p:extLst>
      <p:ext uri="{BB962C8B-B14F-4D97-AF65-F5344CB8AC3E}">
        <p14:creationId xmlns:p14="http://schemas.microsoft.com/office/powerpoint/2010/main" val="15919001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3B794-02F7-437E-835A-6D0D8F7E182B}"/>
              </a:ext>
            </a:extLst>
          </p:cNvPr>
          <p:cNvSpPr>
            <a:spLocks noGrp="1"/>
          </p:cNvSpPr>
          <p:nvPr>
            <p:ph type="title"/>
          </p:nvPr>
        </p:nvSpPr>
        <p:spPr/>
        <p:txBody>
          <a:bodyPr/>
          <a:lstStyle/>
          <a:p>
            <a:r>
              <a:rPr lang="en-US" dirty="0"/>
              <a:t>What’s the catch</a:t>
            </a:r>
          </a:p>
        </p:txBody>
      </p:sp>
      <p:sp>
        <p:nvSpPr>
          <p:cNvPr id="3" name="Content Placeholder 2">
            <a:extLst>
              <a:ext uri="{FF2B5EF4-FFF2-40B4-BE49-F238E27FC236}">
                <a16:creationId xmlns:a16="http://schemas.microsoft.com/office/drawing/2014/main" id="{63214BBD-757E-4B43-ADA6-219A3BFA50E1}"/>
              </a:ext>
            </a:extLst>
          </p:cNvPr>
          <p:cNvSpPr>
            <a:spLocks noGrp="1"/>
          </p:cNvSpPr>
          <p:nvPr>
            <p:ph idx="1"/>
          </p:nvPr>
        </p:nvSpPr>
        <p:spPr/>
        <p:txBody>
          <a:bodyPr/>
          <a:lstStyle/>
          <a:p>
            <a:r>
              <a:rPr lang="en-US" dirty="0"/>
              <a:t>You may not get your routing of choice using miles</a:t>
            </a:r>
          </a:p>
          <a:p>
            <a:pPr lvl="1"/>
            <a:r>
              <a:rPr lang="en-US" dirty="0"/>
              <a:t>To get to Hong Kong from Pittsburgh I had to stop in Minneapolis and San Francisco to get to Taipei, and then had to buy a separate ticket out of Taipei </a:t>
            </a:r>
          </a:p>
          <a:p>
            <a:pPr lvl="1"/>
            <a:r>
              <a:rPr lang="en-US" dirty="0"/>
              <a:t>Still worth it for the lie flat seat</a:t>
            </a:r>
          </a:p>
          <a:p>
            <a:r>
              <a:rPr lang="en-US" dirty="0"/>
              <a:t>Travel dates may not be great</a:t>
            </a:r>
          </a:p>
          <a:p>
            <a:pPr lvl="1"/>
            <a:r>
              <a:rPr lang="en-US" dirty="0"/>
              <a:t>Who goes to Japan in February!</a:t>
            </a:r>
          </a:p>
          <a:p>
            <a:pPr lvl="1"/>
            <a:r>
              <a:rPr lang="en-US" dirty="0"/>
              <a:t>But off peak travel and warmer than Pittsburgh!</a:t>
            </a:r>
          </a:p>
        </p:txBody>
      </p:sp>
    </p:spTree>
    <p:extLst>
      <p:ext uri="{BB962C8B-B14F-4D97-AF65-F5344CB8AC3E}">
        <p14:creationId xmlns:p14="http://schemas.microsoft.com/office/powerpoint/2010/main" val="2914278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4A08F-077F-4D13-8B92-0F9C3C9A012E}"/>
              </a:ext>
            </a:extLst>
          </p:cNvPr>
          <p:cNvSpPr>
            <a:spLocks noGrp="1"/>
          </p:cNvSpPr>
          <p:nvPr>
            <p:ph type="title"/>
          </p:nvPr>
        </p:nvSpPr>
        <p:spPr/>
        <p:txBody>
          <a:bodyPr/>
          <a:lstStyle/>
          <a:p>
            <a:r>
              <a:rPr lang="en-US" dirty="0"/>
              <a:t>I just want welcome bonuses!</a:t>
            </a:r>
          </a:p>
        </p:txBody>
      </p:sp>
      <p:sp>
        <p:nvSpPr>
          <p:cNvPr id="3" name="Content Placeholder 2">
            <a:extLst>
              <a:ext uri="{FF2B5EF4-FFF2-40B4-BE49-F238E27FC236}">
                <a16:creationId xmlns:a16="http://schemas.microsoft.com/office/drawing/2014/main" id="{F73955E0-E448-4EDE-9539-7D27723EBA10}"/>
              </a:ext>
            </a:extLst>
          </p:cNvPr>
          <p:cNvSpPr>
            <a:spLocks noGrp="1"/>
          </p:cNvSpPr>
          <p:nvPr>
            <p:ph idx="1"/>
          </p:nvPr>
        </p:nvSpPr>
        <p:spPr/>
        <p:txBody>
          <a:bodyPr/>
          <a:lstStyle/>
          <a:p>
            <a:r>
              <a:rPr lang="en-US" dirty="0"/>
              <a:t>Card issuers are getting wise to people opening credit cards just for bonuses (called churning)</a:t>
            </a:r>
          </a:p>
          <a:p>
            <a:pPr lvl="1"/>
            <a:r>
              <a:rPr lang="en-US" dirty="0"/>
              <a:t>Chase allows you to open 5 credit cards from ANY issuer within 24 months</a:t>
            </a:r>
          </a:p>
          <a:p>
            <a:pPr lvl="1"/>
            <a:r>
              <a:rPr lang="en-US" dirty="0"/>
              <a:t>American Express only allows one bonus per lifetime and will stop issuing bonuses if they think you’re abusing the system</a:t>
            </a:r>
          </a:p>
          <a:p>
            <a:r>
              <a:rPr lang="en-US" dirty="0"/>
              <a:t>I only open credit cards that I plan on using for awhile</a:t>
            </a:r>
          </a:p>
        </p:txBody>
      </p:sp>
    </p:spTree>
    <p:extLst>
      <p:ext uri="{BB962C8B-B14F-4D97-AF65-F5344CB8AC3E}">
        <p14:creationId xmlns:p14="http://schemas.microsoft.com/office/powerpoint/2010/main" val="18382241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75AB2-5B75-47B5-8029-5A1B08C63200}"/>
              </a:ext>
            </a:extLst>
          </p:cNvPr>
          <p:cNvSpPr>
            <a:spLocks noGrp="1"/>
          </p:cNvSpPr>
          <p:nvPr>
            <p:ph type="title"/>
          </p:nvPr>
        </p:nvSpPr>
        <p:spPr/>
        <p:txBody>
          <a:bodyPr/>
          <a:lstStyle/>
          <a:p>
            <a:r>
              <a:rPr lang="en-US" dirty="0"/>
              <a:t>What about airline specific cards?</a:t>
            </a:r>
          </a:p>
        </p:txBody>
      </p:sp>
      <p:sp>
        <p:nvSpPr>
          <p:cNvPr id="3" name="Content Placeholder 2">
            <a:extLst>
              <a:ext uri="{FF2B5EF4-FFF2-40B4-BE49-F238E27FC236}">
                <a16:creationId xmlns:a16="http://schemas.microsoft.com/office/drawing/2014/main" id="{8F81EC4F-0E61-4358-A080-9E9BCBE3F800}"/>
              </a:ext>
            </a:extLst>
          </p:cNvPr>
          <p:cNvSpPr>
            <a:spLocks noGrp="1"/>
          </p:cNvSpPr>
          <p:nvPr>
            <p:ph idx="1"/>
          </p:nvPr>
        </p:nvSpPr>
        <p:spPr/>
        <p:txBody>
          <a:bodyPr/>
          <a:lstStyle/>
          <a:p>
            <a:r>
              <a:rPr lang="en-US" dirty="0"/>
              <a:t>I like the flexible points cards because I have a selection of airlines I can transfer to vs being locked into one carrier</a:t>
            </a:r>
          </a:p>
          <a:p>
            <a:pPr lvl="1"/>
            <a:r>
              <a:rPr lang="en-US" dirty="0"/>
              <a:t>Capital One: Air Canada, Air France/KLM, British Airways, Cathay Pacific</a:t>
            </a:r>
          </a:p>
          <a:p>
            <a:pPr lvl="1"/>
            <a:r>
              <a:rPr lang="en-US" dirty="0"/>
              <a:t>Chase: Air Canada, Air France/KLM, British Airways, Southwest, United</a:t>
            </a:r>
          </a:p>
          <a:p>
            <a:pPr lvl="1"/>
            <a:r>
              <a:rPr lang="en-US" dirty="0"/>
              <a:t>Citi: Air France/KLM, Cathay Pacific, JetBlue</a:t>
            </a:r>
          </a:p>
          <a:p>
            <a:pPr lvl="1"/>
            <a:r>
              <a:rPr lang="en-US" dirty="0"/>
              <a:t>AMEX: Air Canada, Air France/KLM, ANA, British Airways, Delta, Hawaiian</a:t>
            </a:r>
          </a:p>
          <a:p>
            <a:r>
              <a:rPr lang="en-US" dirty="0"/>
              <a:t>Exception: Some of the airline cards come with free checked bags so depending on how you travel it may be worth it</a:t>
            </a:r>
          </a:p>
          <a:p>
            <a:pPr lvl="1"/>
            <a:r>
              <a:rPr lang="en-US" dirty="0"/>
              <a:t>If you and a spouse go golfing once/year and have to check in clubs and always fly United, the $95/year United Explorer Card would cover the $140 in golf clubs</a:t>
            </a:r>
          </a:p>
        </p:txBody>
      </p:sp>
    </p:spTree>
    <p:extLst>
      <p:ext uri="{BB962C8B-B14F-4D97-AF65-F5344CB8AC3E}">
        <p14:creationId xmlns:p14="http://schemas.microsoft.com/office/powerpoint/2010/main" val="9718182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CD8D0-E332-4B35-BE94-6F7C2D1C5CA6}"/>
              </a:ext>
            </a:extLst>
          </p:cNvPr>
          <p:cNvSpPr>
            <a:spLocks noGrp="1"/>
          </p:cNvSpPr>
          <p:nvPr>
            <p:ph type="title"/>
          </p:nvPr>
        </p:nvSpPr>
        <p:spPr/>
        <p:txBody>
          <a:bodyPr/>
          <a:lstStyle/>
          <a:p>
            <a:r>
              <a:rPr lang="en-US" dirty="0"/>
              <a:t>What about hotels?</a:t>
            </a:r>
          </a:p>
        </p:txBody>
      </p:sp>
      <p:sp>
        <p:nvSpPr>
          <p:cNvPr id="3" name="Content Placeholder 2">
            <a:extLst>
              <a:ext uri="{FF2B5EF4-FFF2-40B4-BE49-F238E27FC236}">
                <a16:creationId xmlns:a16="http://schemas.microsoft.com/office/drawing/2014/main" id="{3F14D8A3-7BDA-4BE8-86DA-29305358EF30}"/>
              </a:ext>
            </a:extLst>
          </p:cNvPr>
          <p:cNvSpPr>
            <a:spLocks noGrp="1"/>
          </p:cNvSpPr>
          <p:nvPr>
            <p:ph idx="1"/>
          </p:nvPr>
        </p:nvSpPr>
        <p:spPr/>
        <p:txBody>
          <a:bodyPr/>
          <a:lstStyle/>
          <a:p>
            <a:r>
              <a:rPr lang="en-US" dirty="0"/>
              <a:t>With the exception of transferring Chase to Hyatt it’s generally not worth transferring to hotel programs</a:t>
            </a:r>
          </a:p>
          <a:p>
            <a:r>
              <a:rPr lang="en-US" dirty="0"/>
              <a:t>Marriott has a fair amount of airline partners at decent transfer rates but it’s faster to earn miles from the points cards</a:t>
            </a:r>
          </a:p>
          <a:p>
            <a:r>
              <a:rPr lang="en-US" dirty="0"/>
              <a:t>That being said hotel credit cards with free nights easily beat their annual fee</a:t>
            </a:r>
          </a:p>
          <a:p>
            <a:pPr lvl="1"/>
            <a:r>
              <a:rPr lang="en-US" dirty="0"/>
              <a:t>The Marriott Bonvoy Boundless card is $95/year and comes with a free night certificate which I’ve used for hotels far more expensive than that</a:t>
            </a:r>
          </a:p>
        </p:txBody>
      </p:sp>
    </p:spTree>
    <p:extLst>
      <p:ext uri="{BB962C8B-B14F-4D97-AF65-F5344CB8AC3E}">
        <p14:creationId xmlns:p14="http://schemas.microsoft.com/office/powerpoint/2010/main" val="27679942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AB8C9-A8F2-4024-927A-CB4958588EF4}"/>
              </a:ext>
            </a:extLst>
          </p:cNvPr>
          <p:cNvSpPr>
            <a:spLocks noGrp="1"/>
          </p:cNvSpPr>
          <p:nvPr>
            <p:ph type="title"/>
          </p:nvPr>
        </p:nvSpPr>
        <p:spPr/>
        <p:txBody>
          <a:bodyPr/>
          <a:lstStyle/>
          <a:p>
            <a:r>
              <a:rPr lang="en-US" sz="3200" dirty="0"/>
              <a:t>How do you know what card to use where?</a:t>
            </a:r>
          </a:p>
        </p:txBody>
      </p:sp>
      <p:sp>
        <p:nvSpPr>
          <p:cNvPr id="3" name="Content Placeholder 2">
            <a:extLst>
              <a:ext uri="{FF2B5EF4-FFF2-40B4-BE49-F238E27FC236}">
                <a16:creationId xmlns:a16="http://schemas.microsoft.com/office/drawing/2014/main" id="{96C2E69E-8EA8-4E07-9A1F-42494FC8EF2A}"/>
              </a:ext>
            </a:extLst>
          </p:cNvPr>
          <p:cNvSpPr>
            <a:spLocks noGrp="1"/>
          </p:cNvSpPr>
          <p:nvPr>
            <p:ph idx="1"/>
          </p:nvPr>
        </p:nvSpPr>
        <p:spPr/>
        <p:txBody>
          <a:bodyPr/>
          <a:lstStyle/>
          <a:p>
            <a:r>
              <a:rPr lang="en-US" dirty="0"/>
              <a:t>I have a notes doc on my phone that tells me what card to use for which categories</a:t>
            </a:r>
          </a:p>
          <a:p>
            <a:r>
              <a:rPr lang="en-US" dirty="0"/>
              <a:t>I put EVERYTHING on a credit card if the fee </a:t>
            </a:r>
            <a:r>
              <a:rPr lang="en-US" dirty="0" err="1"/>
              <a:t>outweights</a:t>
            </a:r>
            <a:r>
              <a:rPr lang="en-US" dirty="0"/>
              <a:t> the value of the points I’m earning</a:t>
            </a:r>
          </a:p>
          <a:p>
            <a:pPr lvl="1"/>
            <a:r>
              <a:rPr lang="en-US" dirty="0"/>
              <a:t>If a restaurant has a 4% surcharge for credit cards but my card gets me 4% points, that’s still a net profit for me vs using cash</a:t>
            </a:r>
          </a:p>
        </p:txBody>
      </p:sp>
    </p:spTree>
    <p:extLst>
      <p:ext uri="{BB962C8B-B14F-4D97-AF65-F5344CB8AC3E}">
        <p14:creationId xmlns:p14="http://schemas.microsoft.com/office/powerpoint/2010/main" val="1609962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1DB78-E632-4F1A-BF7A-A752080F809A}"/>
              </a:ext>
            </a:extLst>
          </p:cNvPr>
          <p:cNvSpPr>
            <a:spLocks noGrp="1"/>
          </p:cNvSpPr>
          <p:nvPr>
            <p:ph type="title"/>
          </p:nvPr>
        </p:nvSpPr>
        <p:spPr/>
        <p:txBody>
          <a:bodyPr/>
          <a:lstStyle/>
          <a:p>
            <a:r>
              <a:rPr lang="en-US" dirty="0"/>
              <a:t>Disclaimers</a:t>
            </a:r>
          </a:p>
        </p:txBody>
      </p:sp>
      <p:sp>
        <p:nvSpPr>
          <p:cNvPr id="3" name="Content Placeholder 2">
            <a:extLst>
              <a:ext uri="{FF2B5EF4-FFF2-40B4-BE49-F238E27FC236}">
                <a16:creationId xmlns:a16="http://schemas.microsoft.com/office/drawing/2014/main" id="{2BE6CC9A-A483-4BBB-9095-0C7ED160E41B}"/>
              </a:ext>
            </a:extLst>
          </p:cNvPr>
          <p:cNvSpPr>
            <a:spLocks noGrp="1"/>
          </p:cNvSpPr>
          <p:nvPr>
            <p:ph idx="1"/>
          </p:nvPr>
        </p:nvSpPr>
        <p:spPr/>
        <p:txBody>
          <a:bodyPr/>
          <a:lstStyle/>
          <a:p>
            <a:r>
              <a:rPr lang="en-US" dirty="0"/>
              <a:t>Note that none of this remotely qualifies as financial advice</a:t>
            </a:r>
          </a:p>
          <a:p>
            <a:r>
              <a:rPr lang="en-US" dirty="0"/>
              <a:t>Welcome bonuses and card features are always subject to change but are roughly accurate as of the week of April 4, 2023</a:t>
            </a:r>
          </a:p>
          <a:p>
            <a:r>
              <a:rPr lang="en-US" dirty="0"/>
              <a:t>I am not affiliated with anything mentioned here in any shape or form unless otherwise stated</a:t>
            </a:r>
          </a:p>
          <a:p>
            <a:r>
              <a:rPr lang="en-US" dirty="0"/>
              <a:t>This deck gest updated periodically, find the latest version here</a:t>
            </a:r>
          </a:p>
          <a:p>
            <a:pPr lvl="1"/>
            <a:r>
              <a:rPr lang="en-US" dirty="0">
                <a:solidFill>
                  <a:srgbClr val="0070C0"/>
                </a:solidFill>
                <a:hlinkClick r:id="rId2">
                  <a:extLst>
                    <a:ext uri="{A12FA001-AC4F-418D-AE19-62706E023703}">
                      <ahyp:hlinkClr xmlns:ahyp="http://schemas.microsoft.com/office/drawing/2018/hyperlinkcolor" val="tx"/>
                    </a:ext>
                  </a:extLst>
                </a:hlinkClick>
              </a:rPr>
              <a:t>https://github.com/prakitmohal/presentations/blob/main/Are%20Credit%20Card%20Point%20Programs%20Worth%20It.pptx</a:t>
            </a:r>
            <a:endParaRPr lang="en-US" dirty="0">
              <a:solidFill>
                <a:srgbClr val="0070C0"/>
              </a:solidFill>
            </a:endParaRPr>
          </a:p>
        </p:txBody>
      </p:sp>
    </p:spTree>
    <p:extLst>
      <p:ext uri="{BB962C8B-B14F-4D97-AF65-F5344CB8AC3E}">
        <p14:creationId xmlns:p14="http://schemas.microsoft.com/office/powerpoint/2010/main" val="3116733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0EEB1-452A-4E7D-974C-319B8A7D2286}"/>
              </a:ext>
            </a:extLst>
          </p:cNvPr>
          <p:cNvSpPr>
            <a:spLocks noGrp="1"/>
          </p:cNvSpPr>
          <p:nvPr>
            <p:ph type="title"/>
          </p:nvPr>
        </p:nvSpPr>
        <p:spPr/>
        <p:txBody>
          <a:bodyPr/>
          <a:lstStyle/>
          <a:p>
            <a:r>
              <a:rPr lang="en-US" dirty="0"/>
              <a:t>The spend to get these welcome bonuses are outrageous!</a:t>
            </a:r>
          </a:p>
        </p:txBody>
      </p:sp>
      <p:sp>
        <p:nvSpPr>
          <p:cNvPr id="3" name="Content Placeholder 2">
            <a:extLst>
              <a:ext uri="{FF2B5EF4-FFF2-40B4-BE49-F238E27FC236}">
                <a16:creationId xmlns:a16="http://schemas.microsoft.com/office/drawing/2014/main" id="{A004F34B-CBE7-4715-89C9-EC9313AE8586}"/>
              </a:ext>
            </a:extLst>
          </p:cNvPr>
          <p:cNvSpPr>
            <a:spLocks noGrp="1"/>
          </p:cNvSpPr>
          <p:nvPr>
            <p:ph idx="1"/>
          </p:nvPr>
        </p:nvSpPr>
        <p:spPr>
          <a:xfrm>
            <a:off x="1154954" y="2603500"/>
            <a:ext cx="9177249" cy="3416300"/>
          </a:xfrm>
        </p:spPr>
        <p:txBody>
          <a:bodyPr/>
          <a:lstStyle/>
          <a:p>
            <a:r>
              <a:rPr lang="en-US" dirty="0"/>
              <a:t>They’re designed to encourage you to only use that one card wherever you go</a:t>
            </a:r>
          </a:p>
          <a:p>
            <a:r>
              <a:rPr lang="en-US" dirty="0"/>
              <a:t>I’ve put things like property taxes on a credit card even if it’s not a net profit to do so</a:t>
            </a:r>
          </a:p>
          <a:p>
            <a:r>
              <a:rPr lang="en-US" dirty="0"/>
              <a:t>There is a wide world out there of people doing “manufactured spend” or opening cards for their “business” that’s out of scope…</a:t>
            </a:r>
          </a:p>
          <a:p>
            <a:endParaRPr lang="en-US" dirty="0"/>
          </a:p>
        </p:txBody>
      </p:sp>
    </p:spTree>
    <p:extLst>
      <p:ext uri="{BB962C8B-B14F-4D97-AF65-F5344CB8AC3E}">
        <p14:creationId xmlns:p14="http://schemas.microsoft.com/office/powerpoint/2010/main" val="24216571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58CFD-70BA-4C3B-BC78-1F99CA611948}"/>
              </a:ext>
            </a:extLst>
          </p:cNvPr>
          <p:cNvSpPr>
            <a:spLocks noGrp="1"/>
          </p:cNvSpPr>
          <p:nvPr>
            <p:ph type="title"/>
          </p:nvPr>
        </p:nvSpPr>
        <p:spPr/>
        <p:txBody>
          <a:bodyPr/>
          <a:lstStyle/>
          <a:p>
            <a:r>
              <a:rPr lang="en-US" dirty="0"/>
              <a:t>What is the value of points?</a:t>
            </a:r>
          </a:p>
        </p:txBody>
      </p:sp>
      <p:sp>
        <p:nvSpPr>
          <p:cNvPr id="3" name="Content Placeholder 2">
            <a:extLst>
              <a:ext uri="{FF2B5EF4-FFF2-40B4-BE49-F238E27FC236}">
                <a16:creationId xmlns:a16="http://schemas.microsoft.com/office/drawing/2014/main" id="{4625519E-0B18-417A-94A8-EECAD9F37072}"/>
              </a:ext>
            </a:extLst>
          </p:cNvPr>
          <p:cNvSpPr>
            <a:spLocks noGrp="1"/>
          </p:cNvSpPr>
          <p:nvPr>
            <p:ph idx="1"/>
          </p:nvPr>
        </p:nvSpPr>
        <p:spPr/>
        <p:txBody>
          <a:bodyPr/>
          <a:lstStyle/>
          <a:p>
            <a:r>
              <a:rPr lang="en-US" dirty="0"/>
              <a:t>I cheat and have bloggers calculate this for me, despite their conflict of interest</a:t>
            </a:r>
          </a:p>
          <a:p>
            <a:r>
              <a:rPr lang="en-US" dirty="0"/>
              <a:t>I’m a big fan of </a:t>
            </a:r>
            <a:r>
              <a:rPr lang="en-US" i="1" dirty="0"/>
              <a:t>One Mile At A Time </a:t>
            </a:r>
            <a:r>
              <a:rPr lang="en-US" dirty="0"/>
              <a:t>for point values and trip reports</a:t>
            </a:r>
          </a:p>
          <a:p>
            <a:pPr lvl="1"/>
            <a:r>
              <a:rPr lang="en-US" dirty="0">
                <a:hlinkClick r:id="rId2"/>
              </a:rPr>
              <a:t>https://onemileatatime.com/guides/value-miles-points/</a:t>
            </a:r>
            <a:endParaRPr lang="en-US" dirty="0"/>
          </a:p>
          <a:p>
            <a:pPr lvl="1"/>
            <a:r>
              <a:rPr lang="en-US" dirty="0"/>
              <a:t>His trip reports have also accurately matched my experiences</a:t>
            </a:r>
          </a:p>
          <a:p>
            <a:r>
              <a:rPr lang="en-US" dirty="0"/>
              <a:t>At WORST a Chase point is worth 1.25</a:t>
            </a:r>
            <a:r>
              <a:rPr lang="en-US" b="0" i="0" dirty="0">
                <a:solidFill>
                  <a:srgbClr val="000000"/>
                </a:solidFill>
                <a:effectLst/>
                <a:latin typeface="Arial" panose="020B0604020202020204" pitchFamily="34" charset="0"/>
              </a:rPr>
              <a:t>¢</a:t>
            </a:r>
            <a:r>
              <a:rPr lang="en-US" dirty="0"/>
              <a:t> or 1.5</a:t>
            </a:r>
            <a:r>
              <a:rPr lang="en-US" b="0" i="0" dirty="0">
                <a:solidFill>
                  <a:srgbClr val="000000"/>
                </a:solidFill>
                <a:effectLst/>
                <a:latin typeface="Arial" panose="020B0604020202020204" pitchFamily="34" charset="0"/>
              </a:rPr>
              <a:t>¢</a:t>
            </a:r>
            <a:r>
              <a:rPr lang="en-US" dirty="0"/>
              <a:t> / point depending on your card as that’s the value you can “pay yourself back” for </a:t>
            </a:r>
            <a:r>
              <a:rPr lang="en-US"/>
              <a:t>travel purchases</a:t>
            </a:r>
            <a:endParaRPr lang="en-US" dirty="0"/>
          </a:p>
          <a:p>
            <a:pPr lvl="1"/>
            <a:endParaRPr lang="en-US" dirty="0"/>
          </a:p>
        </p:txBody>
      </p:sp>
    </p:spTree>
    <p:extLst>
      <p:ext uri="{BB962C8B-B14F-4D97-AF65-F5344CB8AC3E}">
        <p14:creationId xmlns:p14="http://schemas.microsoft.com/office/powerpoint/2010/main" val="3780539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DB9CF-C910-43F9-8D91-3ACCA306B43F}"/>
              </a:ext>
            </a:extLst>
          </p:cNvPr>
          <p:cNvSpPr>
            <a:spLocks noGrp="1"/>
          </p:cNvSpPr>
          <p:nvPr>
            <p:ph type="title"/>
          </p:nvPr>
        </p:nvSpPr>
        <p:spPr/>
        <p:txBody>
          <a:bodyPr/>
          <a:lstStyle/>
          <a:p>
            <a:r>
              <a:rPr lang="en-US" dirty="0"/>
              <a:t>Isn’t there a “The Points Guy”</a:t>
            </a:r>
          </a:p>
        </p:txBody>
      </p:sp>
      <p:sp>
        <p:nvSpPr>
          <p:cNvPr id="3" name="Content Placeholder 2">
            <a:extLst>
              <a:ext uri="{FF2B5EF4-FFF2-40B4-BE49-F238E27FC236}">
                <a16:creationId xmlns:a16="http://schemas.microsoft.com/office/drawing/2014/main" id="{C2A61226-C54D-43C8-A806-B42C692DA3AF}"/>
              </a:ext>
            </a:extLst>
          </p:cNvPr>
          <p:cNvSpPr>
            <a:spLocks noGrp="1"/>
          </p:cNvSpPr>
          <p:nvPr>
            <p:ph idx="1"/>
          </p:nvPr>
        </p:nvSpPr>
        <p:spPr>
          <a:xfrm>
            <a:off x="1154954" y="2608287"/>
            <a:ext cx="9951893" cy="3416300"/>
          </a:xfrm>
        </p:spPr>
        <p:txBody>
          <a:bodyPr>
            <a:normAutofit fontScale="77500" lnSpcReduction="20000"/>
          </a:bodyPr>
          <a:lstStyle/>
          <a:p>
            <a:r>
              <a:rPr lang="en-US" dirty="0"/>
              <a:t>You are thinking of Brian Kelly </a:t>
            </a:r>
            <a:r>
              <a:rPr lang="en-US" dirty="0">
                <a:hlinkClick r:id="rId2"/>
              </a:rPr>
              <a:t>https://thepointsguy.com/</a:t>
            </a:r>
            <a:endParaRPr lang="en-US" dirty="0"/>
          </a:p>
          <a:p>
            <a:r>
              <a:rPr lang="en-US" dirty="0"/>
              <a:t>All points and travel bloggers make money off credit card referrals</a:t>
            </a:r>
          </a:p>
          <a:p>
            <a:pPr lvl="1"/>
            <a:r>
              <a:rPr lang="en-US" dirty="0"/>
              <a:t>If you read an article about how awesome a credit card is open it through their link the blogger gets a commission out of it</a:t>
            </a:r>
          </a:p>
          <a:p>
            <a:pPr lvl="1"/>
            <a:r>
              <a:rPr lang="en-US" dirty="0"/>
              <a:t>They may also downplay some of the caveats of using points in an attempt to get you to open credit cards through their very convenient links</a:t>
            </a:r>
          </a:p>
          <a:p>
            <a:pPr lvl="1"/>
            <a:r>
              <a:rPr lang="en-US" dirty="0"/>
              <a:t>TPG also makes money from sponsored content</a:t>
            </a:r>
          </a:p>
          <a:p>
            <a:r>
              <a:rPr lang="en-US" dirty="0"/>
              <a:t>TPG does a great job at objective information (benefits, fees)</a:t>
            </a:r>
          </a:p>
          <a:p>
            <a:pPr lvl="1"/>
            <a:r>
              <a:rPr lang="en-US" dirty="0"/>
              <a:t>Take their subjective information with a grain of salt</a:t>
            </a:r>
          </a:p>
          <a:p>
            <a:pPr lvl="1"/>
            <a:r>
              <a:rPr lang="en-US" dirty="0"/>
              <a:t>It’s so easy to use X program to redeem your miles!</a:t>
            </a:r>
          </a:p>
          <a:p>
            <a:pPr lvl="2"/>
            <a:r>
              <a:rPr lang="en-US" dirty="0"/>
              <a:t>It may not mention that if you need customer support from X program it’s non existent</a:t>
            </a:r>
          </a:p>
          <a:p>
            <a:endParaRPr lang="en-US" dirty="0"/>
          </a:p>
          <a:p>
            <a:r>
              <a:rPr lang="en-US" dirty="0"/>
              <a:t>Full Disclosure: a close friend of mine is </a:t>
            </a:r>
            <a:r>
              <a:rPr lang="en-US"/>
              <a:t>affiliated with Red </a:t>
            </a:r>
            <a:r>
              <a:rPr lang="en-US" dirty="0"/>
              <a:t>Ventures which owns TPG</a:t>
            </a:r>
          </a:p>
        </p:txBody>
      </p:sp>
    </p:spTree>
    <p:extLst>
      <p:ext uri="{BB962C8B-B14F-4D97-AF65-F5344CB8AC3E}">
        <p14:creationId xmlns:p14="http://schemas.microsoft.com/office/powerpoint/2010/main" val="5622821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96894-7C55-4712-970F-5431BC304141}"/>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5618A1FD-EF04-4CF7-8623-8F472FED5F18}"/>
              </a:ext>
            </a:extLst>
          </p:cNvPr>
          <p:cNvSpPr>
            <a:spLocks noGrp="1"/>
          </p:cNvSpPr>
          <p:nvPr>
            <p:ph idx="1"/>
          </p:nvPr>
        </p:nvSpPr>
        <p:spPr/>
        <p:txBody>
          <a:bodyPr/>
          <a:lstStyle/>
          <a:p>
            <a:r>
              <a:rPr lang="en-US" dirty="0"/>
              <a:t>Clearly I can talk about this all day but I won’t</a:t>
            </a:r>
          </a:p>
          <a:p>
            <a:r>
              <a:rPr lang="en-US" dirty="0"/>
              <a:t>Just get the Chase Trifecta or the Capital One Venture X and enjoy your nice lie flat seat once the world opens!</a:t>
            </a:r>
          </a:p>
          <a:p>
            <a:r>
              <a:rPr lang="en-US" dirty="0"/>
              <a:t>Find me on Slack if you have questions, seriously I love helping with this stuff especially the redeeming points part</a:t>
            </a:r>
          </a:p>
          <a:p>
            <a:pPr lvl="1"/>
            <a:r>
              <a:rPr lang="en-US" dirty="0"/>
              <a:t>Otherwise many point bloggers offer rewards booking services for ~ $200/person</a:t>
            </a:r>
          </a:p>
          <a:p>
            <a:pPr lvl="2"/>
            <a:r>
              <a:rPr lang="en-US" dirty="0"/>
              <a:t>At the International First Class level I’d definitely </a:t>
            </a:r>
            <a:r>
              <a:rPr lang="en-US"/>
              <a:t>consider this…</a:t>
            </a:r>
            <a:endParaRPr lang="en-US" dirty="0"/>
          </a:p>
        </p:txBody>
      </p:sp>
    </p:spTree>
    <p:extLst>
      <p:ext uri="{BB962C8B-B14F-4D97-AF65-F5344CB8AC3E}">
        <p14:creationId xmlns:p14="http://schemas.microsoft.com/office/powerpoint/2010/main" val="36763336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3937F-F752-45F7-8A10-96A883145C6D}"/>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A31B88A0-A876-4A15-8E9F-679F6EED8394}"/>
              </a:ext>
            </a:extLst>
          </p:cNvPr>
          <p:cNvSpPr>
            <a:spLocks noGrp="1"/>
          </p:cNvSpPr>
          <p:nvPr>
            <p:ph idx="1"/>
          </p:nvPr>
        </p:nvSpPr>
        <p:spPr/>
        <p:txBody>
          <a:bodyPr/>
          <a:lstStyle/>
          <a:p>
            <a:r>
              <a:rPr lang="en-US" dirty="0">
                <a:hlinkClick r:id="rId2"/>
              </a:rPr>
              <a:t>https://www.awardhacker.com/</a:t>
            </a:r>
            <a:endParaRPr lang="en-US" dirty="0"/>
          </a:p>
          <a:p>
            <a:pPr lvl="1"/>
            <a:r>
              <a:rPr lang="en-US" dirty="0"/>
              <a:t>What is the theoretical minimum number of points I need to get to my destination</a:t>
            </a:r>
          </a:p>
          <a:p>
            <a:r>
              <a:rPr lang="en-US" dirty="0">
                <a:hlinkClick r:id="rId3"/>
              </a:rPr>
              <a:t>https://www.uscreditcardguide.com/wings-points-points-miles-transfer-chart-amex-chase-citi-spg-marriott/</a:t>
            </a:r>
            <a:endParaRPr lang="en-US" dirty="0"/>
          </a:p>
          <a:p>
            <a:pPr lvl="1"/>
            <a:r>
              <a:rPr lang="en-US" dirty="0"/>
              <a:t>What cards transfer to what airline</a:t>
            </a:r>
          </a:p>
        </p:txBody>
      </p:sp>
    </p:spTree>
    <p:extLst>
      <p:ext uri="{BB962C8B-B14F-4D97-AF65-F5344CB8AC3E}">
        <p14:creationId xmlns:p14="http://schemas.microsoft.com/office/powerpoint/2010/main" val="17935675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3758-FABD-400A-848C-3F251D827C2A}"/>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71793498-CD73-4D91-A33D-BAAA194EFC6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76038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96879-6CAC-4D92-9AC0-D91FFD69B7FF}"/>
              </a:ext>
            </a:extLst>
          </p:cNvPr>
          <p:cNvSpPr>
            <a:spLocks noGrp="1"/>
          </p:cNvSpPr>
          <p:nvPr>
            <p:ph type="title"/>
          </p:nvPr>
        </p:nvSpPr>
        <p:spPr/>
        <p:txBody>
          <a:bodyPr/>
          <a:lstStyle/>
          <a:p>
            <a:r>
              <a:rPr lang="en-US" dirty="0"/>
              <a:t>Assumptions</a:t>
            </a:r>
          </a:p>
        </p:txBody>
      </p:sp>
      <p:sp>
        <p:nvSpPr>
          <p:cNvPr id="3" name="Content Placeholder 2">
            <a:extLst>
              <a:ext uri="{FF2B5EF4-FFF2-40B4-BE49-F238E27FC236}">
                <a16:creationId xmlns:a16="http://schemas.microsoft.com/office/drawing/2014/main" id="{822B73A1-2957-4567-8FAE-A546C5F6A2C3}"/>
              </a:ext>
            </a:extLst>
          </p:cNvPr>
          <p:cNvSpPr>
            <a:spLocks noGrp="1"/>
          </p:cNvSpPr>
          <p:nvPr>
            <p:ph idx="1"/>
          </p:nvPr>
        </p:nvSpPr>
        <p:spPr>
          <a:xfrm>
            <a:off x="1154955" y="2603500"/>
            <a:ext cx="9934960" cy="3416300"/>
          </a:xfrm>
        </p:spPr>
        <p:txBody>
          <a:bodyPr/>
          <a:lstStyle/>
          <a:p>
            <a:r>
              <a:rPr lang="en-US" dirty="0"/>
              <a:t>You are generally good with money and are okay putting purchases on a credit card</a:t>
            </a:r>
          </a:p>
          <a:p>
            <a:r>
              <a:rPr lang="en-US" dirty="0"/>
              <a:t>You are always able to pay credit card statements in full</a:t>
            </a:r>
          </a:p>
          <a:p>
            <a:r>
              <a:rPr lang="en-US" b="1" i="1" dirty="0"/>
              <a:t>If neither of these are true please do not proceed</a:t>
            </a:r>
          </a:p>
          <a:p>
            <a:endParaRPr lang="en-US" dirty="0"/>
          </a:p>
          <a:p>
            <a:r>
              <a:rPr lang="en-US" dirty="0"/>
              <a:t>COVID is no longer a barrier to entry for travel</a:t>
            </a:r>
          </a:p>
          <a:p>
            <a:endParaRPr lang="en-US" dirty="0"/>
          </a:p>
        </p:txBody>
      </p:sp>
    </p:spTree>
    <p:extLst>
      <p:ext uri="{BB962C8B-B14F-4D97-AF65-F5344CB8AC3E}">
        <p14:creationId xmlns:p14="http://schemas.microsoft.com/office/powerpoint/2010/main" val="3570633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ED5C4-7265-4C69-BA26-B64415798292}"/>
              </a:ext>
            </a:extLst>
          </p:cNvPr>
          <p:cNvSpPr>
            <a:spLocks noGrp="1"/>
          </p:cNvSpPr>
          <p:nvPr>
            <p:ph type="title"/>
          </p:nvPr>
        </p:nvSpPr>
        <p:spPr/>
        <p:txBody>
          <a:bodyPr/>
          <a:lstStyle/>
          <a:p>
            <a:r>
              <a:rPr lang="en-US" dirty="0"/>
              <a:t>Why am I doing this talk</a:t>
            </a:r>
          </a:p>
        </p:txBody>
      </p:sp>
      <p:sp>
        <p:nvSpPr>
          <p:cNvPr id="3" name="Content Placeholder 2">
            <a:extLst>
              <a:ext uri="{FF2B5EF4-FFF2-40B4-BE49-F238E27FC236}">
                <a16:creationId xmlns:a16="http://schemas.microsoft.com/office/drawing/2014/main" id="{26A19824-9D3C-4E8F-A94B-904CB438F056}"/>
              </a:ext>
            </a:extLst>
          </p:cNvPr>
          <p:cNvSpPr>
            <a:spLocks noGrp="1"/>
          </p:cNvSpPr>
          <p:nvPr>
            <p:ph idx="1"/>
          </p:nvPr>
        </p:nvSpPr>
        <p:spPr>
          <a:xfrm>
            <a:off x="482528" y="2327927"/>
            <a:ext cx="7913736" cy="3416300"/>
          </a:xfrm>
        </p:spPr>
        <p:txBody>
          <a:bodyPr/>
          <a:lstStyle/>
          <a:p>
            <a:r>
              <a:rPr lang="en-US" sz="1600" dirty="0"/>
              <a:t>I’m a big </a:t>
            </a:r>
            <a:r>
              <a:rPr lang="en-US" sz="1600" dirty="0" err="1"/>
              <a:t>AvGeek</a:t>
            </a:r>
            <a:r>
              <a:rPr lang="en-US" sz="1600" dirty="0"/>
              <a:t> and love traveling in Business Class for long haul flights</a:t>
            </a:r>
          </a:p>
          <a:p>
            <a:r>
              <a:rPr lang="en-US" sz="1600" dirty="0"/>
              <a:t>When people see that I’m not cramped in economy but know I’m way too cheap to pay for full price Business Class tickets they wonder how I’m able to do this and how to do it themselves</a:t>
            </a:r>
          </a:p>
          <a:p>
            <a:endParaRPr lang="en-US" dirty="0"/>
          </a:p>
        </p:txBody>
      </p:sp>
      <p:pic>
        <p:nvPicPr>
          <p:cNvPr id="4" name="Picture 3">
            <a:extLst>
              <a:ext uri="{FF2B5EF4-FFF2-40B4-BE49-F238E27FC236}">
                <a16:creationId xmlns:a16="http://schemas.microsoft.com/office/drawing/2014/main" id="{6D81F9EC-3DDD-4A56-B042-967CFE611E2B}"/>
              </a:ext>
            </a:extLst>
          </p:cNvPr>
          <p:cNvPicPr>
            <a:picLocks noChangeAspect="1"/>
          </p:cNvPicPr>
          <p:nvPr/>
        </p:nvPicPr>
        <p:blipFill>
          <a:blip r:embed="rId2"/>
          <a:stretch>
            <a:fillRect/>
          </a:stretch>
        </p:blipFill>
        <p:spPr>
          <a:xfrm>
            <a:off x="1977035" y="3684957"/>
            <a:ext cx="3892242" cy="2919182"/>
          </a:xfrm>
          <a:prstGeom prst="rect">
            <a:avLst/>
          </a:prstGeom>
        </p:spPr>
      </p:pic>
      <p:pic>
        <p:nvPicPr>
          <p:cNvPr id="5" name="Picture 4">
            <a:extLst>
              <a:ext uri="{FF2B5EF4-FFF2-40B4-BE49-F238E27FC236}">
                <a16:creationId xmlns:a16="http://schemas.microsoft.com/office/drawing/2014/main" id="{4F083375-48C7-4A4F-94FB-0003A5F1A78C}"/>
              </a:ext>
            </a:extLst>
          </p:cNvPr>
          <p:cNvPicPr>
            <a:picLocks noChangeAspect="1"/>
          </p:cNvPicPr>
          <p:nvPr/>
        </p:nvPicPr>
        <p:blipFill>
          <a:blip r:embed="rId3"/>
          <a:stretch>
            <a:fillRect/>
          </a:stretch>
        </p:blipFill>
        <p:spPr>
          <a:xfrm rot="5400000">
            <a:off x="7932089" y="2943286"/>
            <a:ext cx="4183831" cy="3137874"/>
          </a:xfrm>
          <a:prstGeom prst="rect">
            <a:avLst/>
          </a:prstGeom>
        </p:spPr>
      </p:pic>
    </p:spTree>
    <p:extLst>
      <p:ext uri="{BB962C8B-B14F-4D97-AF65-F5344CB8AC3E}">
        <p14:creationId xmlns:p14="http://schemas.microsoft.com/office/powerpoint/2010/main" val="17606191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44101-3A4E-4FD4-88FA-B73D589AFA39}"/>
              </a:ext>
            </a:extLst>
          </p:cNvPr>
          <p:cNvSpPr>
            <a:spLocks noGrp="1"/>
          </p:cNvSpPr>
          <p:nvPr>
            <p:ph type="title"/>
          </p:nvPr>
        </p:nvSpPr>
        <p:spPr/>
        <p:txBody>
          <a:bodyPr/>
          <a:lstStyle/>
          <a:p>
            <a:r>
              <a:rPr lang="en-US" sz="3200" dirty="0"/>
              <a:t>Are credit card point programs worth it?</a:t>
            </a:r>
          </a:p>
        </p:txBody>
      </p:sp>
      <p:sp>
        <p:nvSpPr>
          <p:cNvPr id="3" name="Content Placeholder 2">
            <a:extLst>
              <a:ext uri="{FF2B5EF4-FFF2-40B4-BE49-F238E27FC236}">
                <a16:creationId xmlns:a16="http://schemas.microsoft.com/office/drawing/2014/main" id="{8BD19979-3534-4C8D-96E4-2D3F6ABD37A0}"/>
              </a:ext>
            </a:extLst>
          </p:cNvPr>
          <p:cNvSpPr>
            <a:spLocks noGrp="1"/>
          </p:cNvSpPr>
          <p:nvPr>
            <p:ph idx="1"/>
          </p:nvPr>
        </p:nvSpPr>
        <p:spPr/>
        <p:txBody>
          <a:bodyPr/>
          <a:lstStyle/>
          <a:p>
            <a:r>
              <a:rPr lang="en-US" sz="2800" b="1" i="1" u="sng" dirty="0"/>
              <a:t>YES</a:t>
            </a:r>
            <a:endParaRPr lang="en-US" b="1" i="1" u="sng" dirty="0"/>
          </a:p>
        </p:txBody>
      </p:sp>
    </p:spTree>
    <p:extLst>
      <p:ext uri="{BB962C8B-B14F-4D97-AF65-F5344CB8AC3E}">
        <p14:creationId xmlns:p14="http://schemas.microsoft.com/office/powerpoint/2010/main" val="3414857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8CBA-3846-4CDA-A615-95BF79FD1F9D}"/>
              </a:ext>
            </a:extLst>
          </p:cNvPr>
          <p:cNvSpPr>
            <a:spLocks noGrp="1"/>
          </p:cNvSpPr>
          <p:nvPr>
            <p:ph type="title"/>
          </p:nvPr>
        </p:nvSpPr>
        <p:spPr/>
        <p:txBody>
          <a:bodyPr/>
          <a:lstStyle/>
          <a:p>
            <a:r>
              <a:rPr lang="en-US" dirty="0"/>
              <a:t>That oddly wasn’t helpful</a:t>
            </a:r>
          </a:p>
        </p:txBody>
      </p:sp>
      <p:sp>
        <p:nvSpPr>
          <p:cNvPr id="3" name="Content Placeholder 2">
            <a:extLst>
              <a:ext uri="{FF2B5EF4-FFF2-40B4-BE49-F238E27FC236}">
                <a16:creationId xmlns:a16="http://schemas.microsoft.com/office/drawing/2014/main" id="{6AD2A6BB-8E5B-4DED-A102-A8724D17C779}"/>
              </a:ext>
            </a:extLst>
          </p:cNvPr>
          <p:cNvSpPr>
            <a:spLocks noGrp="1"/>
          </p:cNvSpPr>
          <p:nvPr>
            <p:ph idx="1"/>
          </p:nvPr>
        </p:nvSpPr>
        <p:spPr/>
        <p:txBody>
          <a:bodyPr/>
          <a:lstStyle/>
          <a:p>
            <a:r>
              <a:rPr lang="en-US" dirty="0"/>
              <a:t>There are a ton of options and everyone seems to be jumping on the points bandwagon because those cards are more rewarding for credit card issuers</a:t>
            </a:r>
          </a:p>
          <a:p>
            <a:pPr lvl="1"/>
            <a:r>
              <a:rPr lang="en-US" dirty="0"/>
              <a:t>There is generally an annual fee on these cards</a:t>
            </a:r>
          </a:p>
          <a:p>
            <a:pPr lvl="1"/>
            <a:r>
              <a:rPr lang="en-US" dirty="0"/>
              <a:t>Most of these cards are higher level cards and demand larger interchange fees from the merchants when used</a:t>
            </a:r>
          </a:p>
          <a:p>
            <a:r>
              <a:rPr lang="en-US" dirty="0"/>
              <a:t>It’s can be difficult to figure out which offers offer outsized value and which ones are just fancy cash back programs masquerading as a travel program with fixed redemption rates</a:t>
            </a:r>
          </a:p>
        </p:txBody>
      </p:sp>
    </p:spTree>
    <p:extLst>
      <p:ext uri="{BB962C8B-B14F-4D97-AF65-F5344CB8AC3E}">
        <p14:creationId xmlns:p14="http://schemas.microsoft.com/office/powerpoint/2010/main" val="984366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FA16F-995B-4145-955D-26AC633E8B7F}"/>
              </a:ext>
            </a:extLst>
          </p:cNvPr>
          <p:cNvSpPr>
            <a:spLocks noGrp="1"/>
          </p:cNvSpPr>
          <p:nvPr>
            <p:ph type="title"/>
          </p:nvPr>
        </p:nvSpPr>
        <p:spPr/>
        <p:txBody>
          <a:bodyPr/>
          <a:lstStyle/>
          <a:p>
            <a:r>
              <a:rPr lang="en-US" dirty="0"/>
              <a:t>Know Thyself</a:t>
            </a:r>
          </a:p>
        </p:txBody>
      </p:sp>
      <p:sp>
        <p:nvSpPr>
          <p:cNvPr id="3" name="Content Placeholder 2">
            <a:extLst>
              <a:ext uri="{FF2B5EF4-FFF2-40B4-BE49-F238E27FC236}">
                <a16:creationId xmlns:a16="http://schemas.microsoft.com/office/drawing/2014/main" id="{FAC29FA1-FBB9-481D-A6FA-852C06A33F4E}"/>
              </a:ext>
            </a:extLst>
          </p:cNvPr>
          <p:cNvSpPr>
            <a:spLocks noGrp="1"/>
          </p:cNvSpPr>
          <p:nvPr>
            <p:ph idx="1"/>
          </p:nvPr>
        </p:nvSpPr>
        <p:spPr/>
        <p:txBody>
          <a:bodyPr>
            <a:normAutofit fontScale="77500" lnSpcReduction="20000"/>
          </a:bodyPr>
          <a:lstStyle/>
          <a:p>
            <a:r>
              <a:rPr lang="en-US" dirty="0"/>
              <a:t>What are your travel goals?</a:t>
            </a:r>
          </a:p>
          <a:p>
            <a:pPr lvl="1"/>
            <a:r>
              <a:rPr lang="en-US" i="0" dirty="0"/>
              <a:t>Do you even care about travel, do you want to travel domestically-</a:t>
            </a:r>
            <a:r>
              <a:rPr lang="en-US" i="0" dirty="0" err="1"/>
              <a:t>ish</a:t>
            </a:r>
            <a:r>
              <a:rPr lang="en-US" i="0" dirty="0"/>
              <a:t>, do you want to go overseas?</a:t>
            </a:r>
          </a:p>
          <a:p>
            <a:r>
              <a:rPr lang="en-US" dirty="0"/>
              <a:t>Do you even like travel planning?</a:t>
            </a:r>
          </a:p>
          <a:p>
            <a:pPr lvl="1"/>
            <a:r>
              <a:rPr lang="en-US" i="0" dirty="0"/>
              <a:t>It’s not particularly easy to pull off some of this stuff and can be a headache at times</a:t>
            </a:r>
          </a:p>
          <a:p>
            <a:r>
              <a:rPr lang="en-US" dirty="0"/>
              <a:t>What is your tolerance level for economy travel and where are you located?</a:t>
            </a:r>
          </a:p>
          <a:p>
            <a:pPr lvl="1"/>
            <a:r>
              <a:rPr lang="en-US" i="0" dirty="0"/>
              <a:t>I live on the east coast and am okay with Economy to Europe</a:t>
            </a:r>
          </a:p>
          <a:p>
            <a:pPr lvl="1"/>
            <a:r>
              <a:rPr lang="en-US" dirty="0"/>
              <a:t>I would prefer Business Class to Asia</a:t>
            </a:r>
          </a:p>
          <a:p>
            <a:r>
              <a:rPr lang="en-US" dirty="0"/>
              <a:t>How flexible can you be?</a:t>
            </a:r>
          </a:p>
          <a:p>
            <a:pPr lvl="1"/>
            <a:r>
              <a:rPr lang="en-US" dirty="0"/>
              <a:t>Are you okay overnighting in a different city or adding connections to your destination, especially if you don’t have a dominant airline in your city?</a:t>
            </a:r>
          </a:p>
          <a:p>
            <a:pPr lvl="1"/>
            <a:r>
              <a:rPr lang="en-US" dirty="0"/>
              <a:t>Can you be flexible with dates and book well ahead of schedule?</a:t>
            </a:r>
          </a:p>
          <a:p>
            <a:r>
              <a:rPr lang="en-US" dirty="0"/>
              <a:t>Do you want airport lounge access?</a:t>
            </a:r>
          </a:p>
        </p:txBody>
      </p:sp>
    </p:spTree>
    <p:extLst>
      <p:ext uri="{BB962C8B-B14F-4D97-AF65-F5344CB8AC3E}">
        <p14:creationId xmlns:p14="http://schemas.microsoft.com/office/powerpoint/2010/main" val="14831328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CE96A-2ABD-4D10-B982-2A2D86D88570}"/>
              </a:ext>
            </a:extLst>
          </p:cNvPr>
          <p:cNvSpPr>
            <a:spLocks noGrp="1"/>
          </p:cNvSpPr>
          <p:nvPr>
            <p:ph type="title"/>
          </p:nvPr>
        </p:nvSpPr>
        <p:spPr/>
        <p:txBody>
          <a:bodyPr/>
          <a:lstStyle/>
          <a:p>
            <a:r>
              <a:rPr lang="en-US" dirty="0"/>
              <a:t>I don’t know about this</a:t>
            </a:r>
          </a:p>
        </p:txBody>
      </p:sp>
      <p:sp>
        <p:nvSpPr>
          <p:cNvPr id="3" name="Content Placeholder 2">
            <a:extLst>
              <a:ext uri="{FF2B5EF4-FFF2-40B4-BE49-F238E27FC236}">
                <a16:creationId xmlns:a16="http://schemas.microsoft.com/office/drawing/2014/main" id="{3791D488-CBE5-4818-9C41-D6065AB3B4BC}"/>
              </a:ext>
            </a:extLst>
          </p:cNvPr>
          <p:cNvSpPr>
            <a:spLocks noGrp="1"/>
          </p:cNvSpPr>
          <p:nvPr>
            <p:ph idx="1"/>
          </p:nvPr>
        </p:nvSpPr>
        <p:spPr/>
        <p:txBody>
          <a:bodyPr/>
          <a:lstStyle/>
          <a:p>
            <a:r>
              <a:rPr lang="en-US" dirty="0"/>
              <a:t>If you don’t travel at all or hate the idea of learning some convoluted system get a bunch of cash back credit cards</a:t>
            </a:r>
          </a:p>
          <a:p>
            <a:pPr lvl="1"/>
            <a:r>
              <a:rPr lang="en-US" dirty="0"/>
              <a:t>Citi has a 2% cash back credit card for all purchases</a:t>
            </a:r>
          </a:p>
          <a:p>
            <a:pPr lvl="1"/>
            <a:r>
              <a:rPr lang="en-US" dirty="0"/>
              <a:t>Chase and Discover have 5% cash back cards in rotating categories</a:t>
            </a:r>
          </a:p>
          <a:p>
            <a:pPr lvl="1"/>
            <a:r>
              <a:rPr lang="en-US" dirty="0"/>
              <a:t>You can get as deep or as shallow into the rabbit hole as your patience allows</a:t>
            </a:r>
          </a:p>
        </p:txBody>
      </p:sp>
    </p:spTree>
    <p:extLst>
      <p:ext uri="{BB962C8B-B14F-4D97-AF65-F5344CB8AC3E}">
        <p14:creationId xmlns:p14="http://schemas.microsoft.com/office/powerpoint/2010/main" val="3834713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8F15E-34D6-4F3C-B7C8-45C1F30DB48F}"/>
              </a:ext>
            </a:extLst>
          </p:cNvPr>
          <p:cNvSpPr>
            <a:spLocks noGrp="1"/>
          </p:cNvSpPr>
          <p:nvPr>
            <p:ph type="title"/>
          </p:nvPr>
        </p:nvSpPr>
        <p:spPr/>
        <p:txBody>
          <a:bodyPr/>
          <a:lstStyle/>
          <a:p>
            <a:r>
              <a:rPr lang="en-US" dirty="0"/>
              <a:t>I’m intrigued</a:t>
            </a:r>
          </a:p>
        </p:txBody>
      </p:sp>
      <p:sp>
        <p:nvSpPr>
          <p:cNvPr id="3" name="Content Placeholder 2">
            <a:extLst>
              <a:ext uri="{FF2B5EF4-FFF2-40B4-BE49-F238E27FC236}">
                <a16:creationId xmlns:a16="http://schemas.microsoft.com/office/drawing/2014/main" id="{C1A2BCBD-A5BD-4272-95A3-F12CA7FB5297}"/>
              </a:ext>
            </a:extLst>
          </p:cNvPr>
          <p:cNvSpPr>
            <a:spLocks noGrp="1"/>
          </p:cNvSpPr>
          <p:nvPr>
            <p:ph idx="1"/>
          </p:nvPr>
        </p:nvSpPr>
        <p:spPr/>
        <p:txBody>
          <a:bodyPr/>
          <a:lstStyle/>
          <a:p>
            <a:r>
              <a:rPr lang="en-US" dirty="0"/>
              <a:t>There are 4 major banks that offer credit cards that give you “transferrable points”</a:t>
            </a:r>
          </a:p>
          <a:p>
            <a:pPr lvl="1"/>
            <a:r>
              <a:rPr lang="en-US" dirty="0"/>
              <a:t>American Express, Chase, Citi, and Capital One</a:t>
            </a:r>
          </a:p>
          <a:p>
            <a:pPr lvl="1"/>
            <a:r>
              <a:rPr lang="en-US" dirty="0"/>
              <a:t>Note that not all cards participate</a:t>
            </a:r>
          </a:p>
          <a:p>
            <a:r>
              <a:rPr lang="en-US" dirty="0"/>
              <a:t>These points can then be directly transferred to an airline in order to book travel</a:t>
            </a:r>
          </a:p>
          <a:p>
            <a:pPr lvl="1"/>
            <a:r>
              <a:rPr lang="en-US" dirty="0"/>
              <a:t>For example, 75,000 Chase points can be transferred to United</a:t>
            </a:r>
          </a:p>
          <a:p>
            <a:pPr lvl="1"/>
            <a:r>
              <a:rPr lang="en-US" dirty="0"/>
              <a:t>Those United points are enough for a 1 way ticket from Los Angeles to Frankfurt with a stop in Vancouver, all in Business Class</a:t>
            </a:r>
          </a:p>
          <a:p>
            <a:pPr lvl="1"/>
            <a:r>
              <a:rPr lang="en-US" dirty="0"/>
              <a:t>That ticket is a minimum of $1,500 if paying in cash!</a:t>
            </a:r>
          </a:p>
          <a:p>
            <a:pPr lvl="2"/>
            <a:r>
              <a:rPr lang="en-US" dirty="0"/>
              <a:t>Each point is worth ~2¢ (we’ll jump into this later)</a:t>
            </a:r>
          </a:p>
        </p:txBody>
      </p:sp>
    </p:spTree>
    <p:extLst>
      <p:ext uri="{BB962C8B-B14F-4D97-AF65-F5344CB8AC3E}">
        <p14:creationId xmlns:p14="http://schemas.microsoft.com/office/powerpoint/2010/main" val="31241661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Ion Boardroom</Template>
  <TotalTime>394</TotalTime>
  <Words>2080</Words>
  <Application>Microsoft Office PowerPoint</Application>
  <PresentationFormat>Widescreen</PresentationFormat>
  <Paragraphs>159</Paragraphs>
  <Slides>25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Wingdings 3</vt:lpstr>
      <vt:lpstr>Ion Boardroom</vt:lpstr>
      <vt:lpstr>Are Credit Card Point Programs Worth it?</vt:lpstr>
      <vt:lpstr>Disclaimers</vt:lpstr>
      <vt:lpstr>Assumptions</vt:lpstr>
      <vt:lpstr>Why am I doing this talk</vt:lpstr>
      <vt:lpstr>Are credit card point programs worth it?</vt:lpstr>
      <vt:lpstr>That oddly wasn’t helpful</vt:lpstr>
      <vt:lpstr>Know Thyself</vt:lpstr>
      <vt:lpstr>I don’t know about this</vt:lpstr>
      <vt:lpstr>I’m intrigued</vt:lpstr>
      <vt:lpstr>I want to do this what’s the easiest way?</vt:lpstr>
      <vt:lpstr>What do I do with these points?</vt:lpstr>
      <vt:lpstr>What wild world is this that I send my miles to British Airways to fly American</vt:lpstr>
      <vt:lpstr>That wasn’t so bad what are some other options?</vt:lpstr>
      <vt:lpstr>I prefer to fly Delta</vt:lpstr>
      <vt:lpstr>What’s the catch</vt:lpstr>
      <vt:lpstr>I just want welcome bonuses!</vt:lpstr>
      <vt:lpstr>What about airline specific cards?</vt:lpstr>
      <vt:lpstr>What about hotels?</vt:lpstr>
      <vt:lpstr>How do you know what card to use where?</vt:lpstr>
      <vt:lpstr>The spend to get these welcome bonuses are outrageous!</vt:lpstr>
      <vt:lpstr>What is the value of points?</vt:lpstr>
      <vt:lpstr>Isn’t there a “The Points Guy”</vt:lpstr>
      <vt:lpstr>Summary</vt:lpstr>
      <vt:lpstr>Resources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Are Credit Card Point Programs Worth it?</dc:title>
  <dc:creator>Prakit Mohal</dc:creator>
  <cp:lastModifiedBy>Prakit Mohal</cp:lastModifiedBy>
  <cp:revision>244</cp:revision>
  <dcterms:created xsi:type="dcterms:W3CDTF">2022-02-28T17:29:41Z</dcterms:created>
  <dcterms:modified xsi:type="dcterms:W3CDTF">2023-04-04T22:38:20Z</dcterms:modified>
</cp:coreProperties>
</file>

<file path=docProps/thumbnail.jpeg>
</file>